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4" r:id="rId2"/>
    <p:sldId id="263" r:id="rId3"/>
    <p:sldId id="257" r:id="rId4"/>
    <p:sldId id="258" r:id="rId5"/>
    <p:sldId id="259" r:id="rId6"/>
    <p:sldId id="281" r:id="rId7"/>
    <p:sldId id="288" r:id="rId8"/>
    <p:sldId id="293" r:id="rId9"/>
    <p:sldId id="294" r:id="rId10"/>
    <p:sldId id="295" r:id="rId11"/>
    <p:sldId id="280" r:id="rId12"/>
    <p:sldId id="272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60A0FD-A96A-4468-A6F9-AF43F60B8E51}" type="doc">
      <dgm:prSet loTypeId="urn:microsoft.com/office/officeart/2005/8/layout/hierarchy3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309CC359-9469-467C-A073-83CA5463D6EB}">
      <dgm:prSet phldrT="[Texto]"/>
      <dgm:spPr/>
      <dgm:t>
        <a:bodyPr/>
        <a:lstStyle/>
        <a:p>
          <a:r>
            <a:rPr lang="es-MX" b="1" dirty="0" smtClean="0">
              <a:latin typeface="Arial" pitchFamily="34" charset="0"/>
              <a:cs typeface="Arial" pitchFamily="34" charset="0"/>
            </a:rPr>
            <a:t>Medidas de Asimetría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41370F15-1F0E-4C87-AAFF-76A92917A6E7}" type="parTrans" cxnId="{59EFF071-1FF1-4AF6-9275-F7A22B84FCD5}">
      <dgm:prSet/>
      <dgm:spPr/>
      <dgm:t>
        <a:bodyPr/>
        <a:lstStyle/>
        <a:p>
          <a:endParaRPr lang="es-MX"/>
        </a:p>
      </dgm:t>
    </dgm:pt>
    <dgm:pt modelId="{E95E6F23-99CC-4515-A4EF-6A0573B38D7B}" type="sibTrans" cxnId="{59EFF071-1FF1-4AF6-9275-F7A22B84FCD5}">
      <dgm:prSet/>
      <dgm:spPr/>
      <dgm:t>
        <a:bodyPr/>
        <a:lstStyle/>
        <a:p>
          <a:endParaRPr lang="es-MX"/>
        </a:p>
      </dgm:t>
    </dgm:pt>
    <dgm:pt modelId="{548C7087-F38D-424F-8A5F-C80E9703BA90}">
      <dgm:prSet phldrT="[Texto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s-MX" sz="1600" b="1" dirty="0" smtClean="0">
              <a:latin typeface="Arial" pitchFamily="34" charset="0"/>
              <a:cs typeface="Arial" pitchFamily="34" charset="0"/>
            </a:rPr>
            <a:t>Simétrica </a:t>
          </a:r>
        </a:p>
        <a:p>
          <a:r>
            <a:rPr lang="es-MX" sz="1600" b="1" dirty="0" smtClean="0">
              <a:latin typeface="Arial" pitchFamily="34" charset="0"/>
              <a:cs typeface="Arial" pitchFamily="34" charset="0"/>
            </a:rPr>
            <a:t>Coeficiente = 0</a:t>
          </a:r>
        </a:p>
        <a:p>
          <a:r>
            <a:rPr lang="es-MX" sz="1600" b="1" dirty="0" smtClean="0">
              <a:latin typeface="Arial" pitchFamily="34" charset="0"/>
              <a:cs typeface="Arial" pitchFamily="34" charset="0"/>
            </a:rPr>
            <a:t>X  = Me </a:t>
          </a:r>
        </a:p>
        <a:p>
          <a:endParaRPr lang="es-MX" sz="1600" b="1" dirty="0">
            <a:latin typeface="Arial" pitchFamily="34" charset="0"/>
            <a:cs typeface="Arial" pitchFamily="34" charset="0"/>
          </a:endParaRPr>
        </a:p>
      </dgm:t>
    </dgm:pt>
    <dgm:pt modelId="{573FBFC7-8624-449E-B1FA-D4FF36A5DED7}" type="parTrans" cxnId="{B40879C4-FF51-4DF1-AD35-1EC722FF907D}">
      <dgm:prSet/>
      <dgm:spPr/>
      <dgm:t>
        <a:bodyPr/>
        <a:lstStyle/>
        <a:p>
          <a:endParaRPr lang="es-MX"/>
        </a:p>
      </dgm:t>
    </dgm:pt>
    <dgm:pt modelId="{E5801EDB-F65D-4B5A-9FB8-6025693480B8}" type="sibTrans" cxnId="{B40879C4-FF51-4DF1-AD35-1EC722FF907D}">
      <dgm:prSet/>
      <dgm:spPr/>
      <dgm:t>
        <a:bodyPr/>
        <a:lstStyle/>
        <a:p>
          <a:endParaRPr lang="es-MX"/>
        </a:p>
      </dgm:t>
    </dgm:pt>
    <dgm:pt modelId="{AE648CBD-AC45-45C7-80F7-3B75F5E9A7E0}">
      <dgm:prSet phldrT="[Texto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s-MX" b="1" dirty="0" smtClean="0">
              <a:latin typeface="Arial" pitchFamily="34" charset="0"/>
              <a:cs typeface="Arial" pitchFamily="34" charset="0"/>
            </a:rPr>
            <a:t>Asimetría Negativa o a la Izquierda </a:t>
          </a:r>
        </a:p>
        <a:p>
          <a:r>
            <a:rPr lang="es-MX" b="1" dirty="0" smtClean="0">
              <a:latin typeface="Arial" pitchFamily="34" charset="0"/>
              <a:cs typeface="Arial" pitchFamily="34" charset="0"/>
            </a:rPr>
            <a:t>Coeficiente = negativo</a:t>
          </a:r>
        </a:p>
        <a:p>
          <a:r>
            <a:rPr lang="es-MX" b="1" dirty="0" smtClean="0">
              <a:latin typeface="Arial" pitchFamily="34" charset="0"/>
              <a:cs typeface="Arial" pitchFamily="34" charset="0"/>
            </a:rPr>
            <a:t>X &lt; Me 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88EC432B-0B93-4603-90D0-8C49C756770E}" type="parTrans" cxnId="{AC57E257-64FA-43C5-A1BB-4841DAF1AD27}">
      <dgm:prSet/>
      <dgm:spPr/>
      <dgm:t>
        <a:bodyPr/>
        <a:lstStyle/>
        <a:p>
          <a:endParaRPr lang="es-MX"/>
        </a:p>
      </dgm:t>
    </dgm:pt>
    <dgm:pt modelId="{57102E5F-42DD-4D91-A782-29CA64CA705B}" type="sibTrans" cxnId="{AC57E257-64FA-43C5-A1BB-4841DAF1AD27}">
      <dgm:prSet/>
      <dgm:spPr/>
      <dgm:t>
        <a:bodyPr/>
        <a:lstStyle/>
        <a:p>
          <a:endParaRPr lang="es-MX"/>
        </a:p>
      </dgm:t>
    </dgm:pt>
    <dgm:pt modelId="{8539A6C1-25B5-4DCD-A7CE-09CCFDB1FD2B}">
      <dgm:prSet phldrT="[Texto]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es-MX" b="1" dirty="0" smtClean="0">
              <a:latin typeface="Arial" pitchFamily="34" charset="0"/>
              <a:cs typeface="Arial" pitchFamily="34" charset="0"/>
            </a:rPr>
            <a:t>Asimetría Positiva o a la Derecha Coeficiente = positivo </a:t>
          </a:r>
        </a:p>
        <a:p>
          <a:r>
            <a:rPr lang="es-MX" b="1" dirty="0" smtClean="0">
              <a:latin typeface="Arial" pitchFamily="34" charset="0"/>
              <a:cs typeface="Arial" pitchFamily="34" charset="0"/>
            </a:rPr>
            <a:t>X &gt; Me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158390B5-888F-4AFD-A6DC-C29D2441F08E}" type="parTrans" cxnId="{FF147B0A-C1DA-4FF8-988A-CFE634D96633}">
      <dgm:prSet/>
      <dgm:spPr/>
      <dgm:t>
        <a:bodyPr/>
        <a:lstStyle/>
        <a:p>
          <a:endParaRPr lang="es-MX"/>
        </a:p>
      </dgm:t>
    </dgm:pt>
    <dgm:pt modelId="{25B7592D-DF92-4479-AE2C-556D1FA66F52}" type="sibTrans" cxnId="{FF147B0A-C1DA-4FF8-988A-CFE634D96633}">
      <dgm:prSet/>
      <dgm:spPr/>
      <dgm:t>
        <a:bodyPr/>
        <a:lstStyle/>
        <a:p>
          <a:endParaRPr lang="es-MX"/>
        </a:p>
      </dgm:t>
    </dgm:pt>
    <dgm:pt modelId="{8E250123-DE7D-42A5-B558-47464DE0CB12}" type="pres">
      <dgm:prSet presAssocID="{7D60A0FD-A96A-4468-A6F9-AF43F60B8E5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C89A5F8-453A-4727-BBFC-48C9CF04875C}" type="pres">
      <dgm:prSet presAssocID="{309CC359-9469-467C-A073-83CA5463D6EB}" presName="root" presStyleCnt="0"/>
      <dgm:spPr/>
      <dgm:t>
        <a:bodyPr/>
        <a:lstStyle/>
        <a:p>
          <a:endParaRPr lang="es-MX"/>
        </a:p>
      </dgm:t>
    </dgm:pt>
    <dgm:pt modelId="{9A00C42E-47C4-47AD-B28E-604B3C619690}" type="pres">
      <dgm:prSet presAssocID="{309CC359-9469-467C-A073-83CA5463D6EB}" presName="rootComposite" presStyleCnt="0"/>
      <dgm:spPr/>
      <dgm:t>
        <a:bodyPr/>
        <a:lstStyle/>
        <a:p>
          <a:endParaRPr lang="es-MX"/>
        </a:p>
      </dgm:t>
    </dgm:pt>
    <dgm:pt modelId="{4FBD33ED-3074-45FB-8F5C-F9413173DCFD}" type="pres">
      <dgm:prSet presAssocID="{309CC359-9469-467C-A073-83CA5463D6EB}" presName="rootText" presStyleLbl="node1" presStyleIdx="0" presStyleCnt="1" custLinFactNeighborX="4456" custLinFactNeighborY="-7655"/>
      <dgm:spPr/>
      <dgm:t>
        <a:bodyPr/>
        <a:lstStyle/>
        <a:p>
          <a:endParaRPr lang="es-MX"/>
        </a:p>
      </dgm:t>
    </dgm:pt>
    <dgm:pt modelId="{451B740C-CEC7-4E23-B7ED-23A35CAA7798}" type="pres">
      <dgm:prSet presAssocID="{309CC359-9469-467C-A073-83CA5463D6EB}" presName="rootConnector" presStyleLbl="node1" presStyleIdx="0" presStyleCnt="1"/>
      <dgm:spPr/>
      <dgm:t>
        <a:bodyPr/>
        <a:lstStyle/>
        <a:p>
          <a:endParaRPr lang="es-MX"/>
        </a:p>
      </dgm:t>
    </dgm:pt>
    <dgm:pt modelId="{788F3760-D909-4285-8451-8AEACC2FCE75}" type="pres">
      <dgm:prSet presAssocID="{309CC359-9469-467C-A073-83CA5463D6EB}" presName="childShape" presStyleCnt="0"/>
      <dgm:spPr/>
      <dgm:t>
        <a:bodyPr/>
        <a:lstStyle/>
        <a:p>
          <a:endParaRPr lang="es-MX"/>
        </a:p>
      </dgm:t>
    </dgm:pt>
    <dgm:pt modelId="{F46DF5BD-474C-4F5D-815E-8D9014331939}" type="pres">
      <dgm:prSet presAssocID="{573FBFC7-8624-449E-B1FA-D4FF36A5DED7}" presName="Name13" presStyleLbl="parChTrans1D2" presStyleIdx="0" presStyleCnt="3"/>
      <dgm:spPr/>
      <dgm:t>
        <a:bodyPr/>
        <a:lstStyle/>
        <a:p>
          <a:endParaRPr lang="es-MX"/>
        </a:p>
      </dgm:t>
    </dgm:pt>
    <dgm:pt modelId="{9B91D6CC-76D5-4C8D-B21D-89FB44877168}" type="pres">
      <dgm:prSet presAssocID="{548C7087-F38D-424F-8A5F-C80E9703BA90}" presName="childText" presStyleLbl="bgAcc1" presStyleIdx="0" presStyleCnt="3" custScaleX="489986" custScaleY="17496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61EFD18-559F-42B8-9647-FA5548181429}" type="pres">
      <dgm:prSet presAssocID="{88EC432B-0B93-4603-90D0-8C49C756770E}" presName="Name13" presStyleLbl="parChTrans1D2" presStyleIdx="1" presStyleCnt="3"/>
      <dgm:spPr/>
      <dgm:t>
        <a:bodyPr/>
        <a:lstStyle/>
        <a:p>
          <a:endParaRPr lang="es-MX"/>
        </a:p>
      </dgm:t>
    </dgm:pt>
    <dgm:pt modelId="{695675A1-9B42-4449-BAFF-83F02F9DC195}" type="pres">
      <dgm:prSet presAssocID="{AE648CBD-AC45-45C7-80F7-3B75F5E9A7E0}" presName="childText" presStyleLbl="bgAcc1" presStyleIdx="1" presStyleCnt="3" custScaleX="56762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8B4EEC-7EF3-42E0-83E3-1EA950178DB8}" type="pres">
      <dgm:prSet presAssocID="{158390B5-888F-4AFD-A6DC-C29D2441F08E}" presName="Name13" presStyleLbl="parChTrans1D2" presStyleIdx="2" presStyleCnt="3"/>
      <dgm:spPr/>
      <dgm:t>
        <a:bodyPr/>
        <a:lstStyle/>
        <a:p>
          <a:endParaRPr lang="es-MX"/>
        </a:p>
      </dgm:t>
    </dgm:pt>
    <dgm:pt modelId="{91497AE9-57B9-4B62-AE5C-0B0DC626D115}" type="pres">
      <dgm:prSet presAssocID="{8539A6C1-25B5-4DCD-A7CE-09CCFDB1FD2B}" presName="childText" presStyleLbl="bgAcc1" presStyleIdx="2" presStyleCnt="3" custScaleX="593279" custLinFactNeighborX="-607" custLinFactNeighborY="-256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3F50A75-CB2A-4D67-B717-85E87AC290F9}" type="presOf" srcId="{573FBFC7-8624-449E-B1FA-D4FF36A5DED7}" destId="{F46DF5BD-474C-4F5D-815E-8D9014331939}" srcOrd="0" destOrd="0" presId="urn:microsoft.com/office/officeart/2005/8/layout/hierarchy3"/>
    <dgm:cxn modelId="{E3432301-C327-4918-86C0-B7C241B22840}" type="presOf" srcId="{8539A6C1-25B5-4DCD-A7CE-09CCFDB1FD2B}" destId="{91497AE9-57B9-4B62-AE5C-0B0DC626D115}" srcOrd="0" destOrd="0" presId="urn:microsoft.com/office/officeart/2005/8/layout/hierarchy3"/>
    <dgm:cxn modelId="{FF147B0A-C1DA-4FF8-988A-CFE634D96633}" srcId="{309CC359-9469-467C-A073-83CA5463D6EB}" destId="{8539A6C1-25B5-4DCD-A7CE-09CCFDB1FD2B}" srcOrd="2" destOrd="0" parTransId="{158390B5-888F-4AFD-A6DC-C29D2441F08E}" sibTransId="{25B7592D-DF92-4479-AE2C-556D1FA66F52}"/>
    <dgm:cxn modelId="{AC57E257-64FA-43C5-A1BB-4841DAF1AD27}" srcId="{309CC359-9469-467C-A073-83CA5463D6EB}" destId="{AE648CBD-AC45-45C7-80F7-3B75F5E9A7E0}" srcOrd="1" destOrd="0" parTransId="{88EC432B-0B93-4603-90D0-8C49C756770E}" sibTransId="{57102E5F-42DD-4D91-A782-29CA64CA705B}"/>
    <dgm:cxn modelId="{59EFF071-1FF1-4AF6-9275-F7A22B84FCD5}" srcId="{7D60A0FD-A96A-4468-A6F9-AF43F60B8E51}" destId="{309CC359-9469-467C-A073-83CA5463D6EB}" srcOrd="0" destOrd="0" parTransId="{41370F15-1F0E-4C87-AAFF-76A92917A6E7}" sibTransId="{E95E6F23-99CC-4515-A4EF-6A0573B38D7B}"/>
    <dgm:cxn modelId="{0125E378-B5A2-4426-924D-A367AF270A6E}" type="presOf" srcId="{7D60A0FD-A96A-4468-A6F9-AF43F60B8E51}" destId="{8E250123-DE7D-42A5-B558-47464DE0CB12}" srcOrd="0" destOrd="0" presId="urn:microsoft.com/office/officeart/2005/8/layout/hierarchy3"/>
    <dgm:cxn modelId="{94492C71-956B-4DF5-B654-9F516E1F396A}" type="presOf" srcId="{548C7087-F38D-424F-8A5F-C80E9703BA90}" destId="{9B91D6CC-76D5-4C8D-B21D-89FB44877168}" srcOrd="0" destOrd="0" presId="urn:microsoft.com/office/officeart/2005/8/layout/hierarchy3"/>
    <dgm:cxn modelId="{B40879C4-FF51-4DF1-AD35-1EC722FF907D}" srcId="{309CC359-9469-467C-A073-83CA5463D6EB}" destId="{548C7087-F38D-424F-8A5F-C80E9703BA90}" srcOrd="0" destOrd="0" parTransId="{573FBFC7-8624-449E-B1FA-D4FF36A5DED7}" sibTransId="{E5801EDB-F65D-4B5A-9FB8-6025693480B8}"/>
    <dgm:cxn modelId="{D11B5ED2-999C-4F13-A060-3314BC1CA456}" type="presOf" srcId="{88EC432B-0B93-4603-90D0-8C49C756770E}" destId="{B61EFD18-559F-42B8-9647-FA5548181429}" srcOrd="0" destOrd="0" presId="urn:microsoft.com/office/officeart/2005/8/layout/hierarchy3"/>
    <dgm:cxn modelId="{8E094319-06C6-403B-BF62-7E4559A56F82}" type="presOf" srcId="{158390B5-888F-4AFD-A6DC-C29D2441F08E}" destId="{AC8B4EEC-7EF3-42E0-83E3-1EA950178DB8}" srcOrd="0" destOrd="0" presId="urn:microsoft.com/office/officeart/2005/8/layout/hierarchy3"/>
    <dgm:cxn modelId="{B901C017-0C54-4900-B62C-1B39A473CAC7}" type="presOf" srcId="{309CC359-9469-467C-A073-83CA5463D6EB}" destId="{4FBD33ED-3074-45FB-8F5C-F9413173DCFD}" srcOrd="0" destOrd="0" presId="urn:microsoft.com/office/officeart/2005/8/layout/hierarchy3"/>
    <dgm:cxn modelId="{EF465C98-6019-461B-B5CF-A6F25C95FE76}" type="presOf" srcId="{309CC359-9469-467C-A073-83CA5463D6EB}" destId="{451B740C-CEC7-4E23-B7ED-23A35CAA7798}" srcOrd="1" destOrd="0" presId="urn:microsoft.com/office/officeart/2005/8/layout/hierarchy3"/>
    <dgm:cxn modelId="{F791F39C-A108-43BC-B531-CB10D4AC6EBF}" type="presOf" srcId="{AE648CBD-AC45-45C7-80F7-3B75F5E9A7E0}" destId="{695675A1-9B42-4449-BAFF-83F02F9DC195}" srcOrd="0" destOrd="0" presId="urn:microsoft.com/office/officeart/2005/8/layout/hierarchy3"/>
    <dgm:cxn modelId="{EB03EAAA-789D-4CF9-923D-5EBEA71C5764}" type="presParOf" srcId="{8E250123-DE7D-42A5-B558-47464DE0CB12}" destId="{9C89A5F8-453A-4727-BBFC-48C9CF04875C}" srcOrd="0" destOrd="0" presId="urn:microsoft.com/office/officeart/2005/8/layout/hierarchy3"/>
    <dgm:cxn modelId="{78762F6D-68C9-4F6A-9CD1-F4DABB1A0FE1}" type="presParOf" srcId="{9C89A5F8-453A-4727-BBFC-48C9CF04875C}" destId="{9A00C42E-47C4-47AD-B28E-604B3C619690}" srcOrd="0" destOrd="0" presId="urn:microsoft.com/office/officeart/2005/8/layout/hierarchy3"/>
    <dgm:cxn modelId="{7312069E-12A8-4638-8846-B154CA7C79EE}" type="presParOf" srcId="{9A00C42E-47C4-47AD-B28E-604B3C619690}" destId="{4FBD33ED-3074-45FB-8F5C-F9413173DCFD}" srcOrd="0" destOrd="0" presId="urn:microsoft.com/office/officeart/2005/8/layout/hierarchy3"/>
    <dgm:cxn modelId="{37B7AC6D-8F93-487E-BF79-62425005074D}" type="presParOf" srcId="{9A00C42E-47C4-47AD-B28E-604B3C619690}" destId="{451B740C-CEC7-4E23-B7ED-23A35CAA7798}" srcOrd="1" destOrd="0" presId="urn:microsoft.com/office/officeart/2005/8/layout/hierarchy3"/>
    <dgm:cxn modelId="{105080FC-2624-41E5-B95A-7462BC57E1EB}" type="presParOf" srcId="{9C89A5F8-453A-4727-BBFC-48C9CF04875C}" destId="{788F3760-D909-4285-8451-8AEACC2FCE75}" srcOrd="1" destOrd="0" presId="urn:microsoft.com/office/officeart/2005/8/layout/hierarchy3"/>
    <dgm:cxn modelId="{5E7FD4AF-773E-4B78-838F-4453A2804101}" type="presParOf" srcId="{788F3760-D909-4285-8451-8AEACC2FCE75}" destId="{F46DF5BD-474C-4F5D-815E-8D9014331939}" srcOrd="0" destOrd="0" presId="urn:microsoft.com/office/officeart/2005/8/layout/hierarchy3"/>
    <dgm:cxn modelId="{D344BFEE-9AFC-48BF-B848-18EA7020970A}" type="presParOf" srcId="{788F3760-D909-4285-8451-8AEACC2FCE75}" destId="{9B91D6CC-76D5-4C8D-B21D-89FB44877168}" srcOrd="1" destOrd="0" presId="urn:microsoft.com/office/officeart/2005/8/layout/hierarchy3"/>
    <dgm:cxn modelId="{1DE8A563-0AF5-4BA8-9189-3BBD74654964}" type="presParOf" srcId="{788F3760-D909-4285-8451-8AEACC2FCE75}" destId="{B61EFD18-559F-42B8-9647-FA5548181429}" srcOrd="2" destOrd="0" presId="urn:microsoft.com/office/officeart/2005/8/layout/hierarchy3"/>
    <dgm:cxn modelId="{028948D2-BEAC-4F6F-87BC-4DB4AAC82279}" type="presParOf" srcId="{788F3760-D909-4285-8451-8AEACC2FCE75}" destId="{695675A1-9B42-4449-BAFF-83F02F9DC195}" srcOrd="3" destOrd="0" presId="urn:microsoft.com/office/officeart/2005/8/layout/hierarchy3"/>
    <dgm:cxn modelId="{811F666F-7B27-4AAC-A66A-2D8DB3721923}" type="presParOf" srcId="{788F3760-D909-4285-8451-8AEACC2FCE75}" destId="{AC8B4EEC-7EF3-42E0-83E3-1EA950178DB8}" srcOrd="4" destOrd="0" presId="urn:microsoft.com/office/officeart/2005/8/layout/hierarchy3"/>
    <dgm:cxn modelId="{5BB79179-0489-46B2-9F0F-BF72A59E7FDC}" type="presParOf" srcId="{788F3760-D909-4285-8451-8AEACC2FCE75}" destId="{91497AE9-57B9-4B62-AE5C-0B0DC626D11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BD33ED-3074-45FB-8F5C-F9413173DCFD}">
      <dsp:nvSpPr>
        <dsp:cNvPr id="0" name=""/>
        <dsp:cNvSpPr/>
      </dsp:nvSpPr>
      <dsp:spPr>
        <a:xfrm>
          <a:off x="70433" y="493265"/>
          <a:ext cx="1569586" cy="7847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Arial" pitchFamily="34" charset="0"/>
              <a:cs typeface="Arial" pitchFamily="34" charset="0"/>
            </a:rPr>
            <a:t>Medidas de Asimetría</a:t>
          </a:r>
          <a:endParaRPr lang="es-MX" sz="2000" b="1" kern="1200" dirty="0">
            <a:latin typeface="Arial" pitchFamily="34" charset="0"/>
            <a:cs typeface="Arial" pitchFamily="34" charset="0"/>
          </a:endParaRPr>
        </a:p>
      </dsp:txBody>
      <dsp:txXfrm>
        <a:off x="93419" y="516251"/>
        <a:ext cx="1523614" cy="738821"/>
      </dsp:txXfrm>
    </dsp:sp>
    <dsp:sp modelId="{F46DF5BD-474C-4F5D-815E-8D9014331939}">
      <dsp:nvSpPr>
        <dsp:cNvPr id="0" name=""/>
        <dsp:cNvSpPr/>
      </dsp:nvSpPr>
      <dsp:spPr>
        <a:xfrm>
          <a:off x="181672" y="1278058"/>
          <a:ext cx="91440" cy="9428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42827"/>
              </a:lnTo>
              <a:lnTo>
                <a:pt x="132737" y="9428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1D6CC-76D5-4C8D-B21D-89FB44877168}">
      <dsp:nvSpPr>
        <dsp:cNvPr id="0" name=""/>
        <dsp:cNvSpPr/>
      </dsp:nvSpPr>
      <dsp:spPr>
        <a:xfrm>
          <a:off x="314410" y="1534332"/>
          <a:ext cx="6152602" cy="1373105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rial" pitchFamily="34" charset="0"/>
              <a:cs typeface="Arial" pitchFamily="34" charset="0"/>
            </a:rPr>
            <a:t>Simétrica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rial" pitchFamily="34" charset="0"/>
              <a:cs typeface="Arial" pitchFamily="34" charset="0"/>
            </a:rPr>
            <a:t>Coeficiente = 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rial" pitchFamily="34" charset="0"/>
              <a:cs typeface="Arial" pitchFamily="34" charset="0"/>
            </a:rPr>
            <a:t>X  = Me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b="1" kern="1200" dirty="0">
            <a:latin typeface="Arial" pitchFamily="34" charset="0"/>
            <a:cs typeface="Arial" pitchFamily="34" charset="0"/>
          </a:endParaRPr>
        </a:p>
      </dsp:txBody>
      <dsp:txXfrm>
        <a:off x="354627" y="1574549"/>
        <a:ext cx="6072168" cy="1292671"/>
      </dsp:txXfrm>
    </dsp:sp>
    <dsp:sp modelId="{B61EFD18-559F-42B8-9647-FA5548181429}">
      <dsp:nvSpPr>
        <dsp:cNvPr id="0" name=""/>
        <dsp:cNvSpPr/>
      </dsp:nvSpPr>
      <dsp:spPr>
        <a:xfrm>
          <a:off x="181672" y="1278058"/>
          <a:ext cx="91440" cy="221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7974"/>
              </a:lnTo>
              <a:lnTo>
                <a:pt x="132737" y="221797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675A1-9B42-4449-BAFF-83F02F9DC195}">
      <dsp:nvSpPr>
        <dsp:cNvPr id="0" name=""/>
        <dsp:cNvSpPr/>
      </dsp:nvSpPr>
      <dsp:spPr>
        <a:xfrm>
          <a:off x="314410" y="3103636"/>
          <a:ext cx="7127516" cy="784793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rial" pitchFamily="34" charset="0"/>
              <a:cs typeface="Arial" pitchFamily="34" charset="0"/>
            </a:rPr>
            <a:t>Asimetría Negativa o a la Izquierda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rial" pitchFamily="34" charset="0"/>
              <a:cs typeface="Arial" pitchFamily="34" charset="0"/>
            </a:rPr>
            <a:t>Coeficiente = negativo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rial" pitchFamily="34" charset="0"/>
              <a:cs typeface="Arial" pitchFamily="34" charset="0"/>
            </a:rPr>
            <a:t>X &lt; Me </a:t>
          </a:r>
          <a:endParaRPr lang="es-MX" sz="1400" b="1" kern="1200" dirty="0">
            <a:latin typeface="Arial" pitchFamily="34" charset="0"/>
            <a:cs typeface="Arial" pitchFamily="34" charset="0"/>
          </a:endParaRPr>
        </a:p>
      </dsp:txBody>
      <dsp:txXfrm>
        <a:off x="337396" y="3126622"/>
        <a:ext cx="7081544" cy="738821"/>
      </dsp:txXfrm>
    </dsp:sp>
    <dsp:sp modelId="{AC8B4EEC-7EF3-42E0-83E3-1EA950178DB8}">
      <dsp:nvSpPr>
        <dsp:cNvPr id="0" name=""/>
        <dsp:cNvSpPr/>
      </dsp:nvSpPr>
      <dsp:spPr>
        <a:xfrm>
          <a:off x="181672" y="1278058"/>
          <a:ext cx="91440" cy="31788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78828"/>
              </a:lnTo>
              <a:lnTo>
                <a:pt x="125115" y="317882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97AE9-57B9-4B62-AE5C-0B0DC626D115}">
      <dsp:nvSpPr>
        <dsp:cNvPr id="0" name=""/>
        <dsp:cNvSpPr/>
      </dsp:nvSpPr>
      <dsp:spPr>
        <a:xfrm>
          <a:off x="306788" y="4064490"/>
          <a:ext cx="7449621" cy="784793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rial" pitchFamily="34" charset="0"/>
              <a:cs typeface="Arial" pitchFamily="34" charset="0"/>
            </a:rPr>
            <a:t>Asimetría Positiva o a la Derecha Coeficiente = positivo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rial" pitchFamily="34" charset="0"/>
              <a:cs typeface="Arial" pitchFamily="34" charset="0"/>
            </a:rPr>
            <a:t>X &gt; Me</a:t>
          </a:r>
          <a:endParaRPr lang="es-MX" sz="1400" b="1" kern="1200" dirty="0">
            <a:latin typeface="Arial" pitchFamily="34" charset="0"/>
            <a:cs typeface="Arial" pitchFamily="34" charset="0"/>
          </a:endParaRPr>
        </a:p>
      </dsp:txBody>
      <dsp:txXfrm>
        <a:off x="329774" y="4087476"/>
        <a:ext cx="7403649" cy="738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224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5695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1472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1244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12805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4665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8196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0798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81800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768752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Medidas </a:t>
            </a:r>
            <a:r>
              <a:rPr lang="es-MX" sz="2800" b="1" dirty="0" smtClean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Asimetría y </a:t>
            </a:r>
            <a:r>
              <a:rPr lang="es-MX" sz="2800" b="1" dirty="0" err="1" smtClean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Curtosis</a:t>
            </a:r>
            <a:endParaRPr lang="es-MX" sz="2800" b="1" dirty="0" smtClean="0">
              <a:solidFill>
                <a:srgbClr val="151515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a 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547664" y="0"/>
            <a:ext cx="7596336" cy="1524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 dirty="0">
              <a:latin typeface="Algerian" pitchFamily="82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491880" y="1844824"/>
            <a:ext cx="2339752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7" name="AutoShape 4" descr="data:image/jpeg;base64,/9j/4AAQSkZJRgABAQAAAQABAAD/2wCEAAkGBhQSEBUUExQWFRUWFxkZGBgYFxUWFxUaGBUVGRcYFxccHSYeGB8jGhgWHy8gIygpLCwsFx4xNTAqNSYrLCkBCQoKDgwOGg8PGiwkHSQsKiwsLDQtLCwsLiwsLC8sLCwtLCwsLCksLCwpLCwsLCwsLCwsLCwsMCwsLCwsKSwsLP/AABEIANoA5wMBIgACEQEDEQH/xAAbAAEAAgMBAQAAAAAAAAAAAAAABQYBAgMEB//EAEYQAAIAAwQHBAcFBwMCBwAAAAECAAMRBBIhMQUTIkFRYXEGgZHRBzJCUqGxwRQjYnLCM4KSorLh8ENTcyTSFRZjk8Pi8f/EABoBAAIDAQEAAAAAAAAAAAAAAAADAQIEBQb/xAAyEQACAQIEAwYFBAMBAAAAAAAAAQIDEQQSITETQWEiUXGBofAykbHB0SNS4fEFQoIU/9oADAMBAAIRAxEAPwD7jCEIAEIQgAQhCABCEIAEIQgAQhCABCEIAEIQgAQhCABCEIAEIQgAQhCABEY+ktbOMmUfU/avuThLHFyP4RicSAYTT/aV5s/7FYjWaf2k3NZCj1urD4EgZnCX7Ny5SStXIFZaEjWZ6x67Zr7ZrWrZVwGRorPmlZe+n5L5bK7JcCEIQ0oIQhAAhCEACEIQAIQhAAhCEACEIQAIQhAAhCEACONrtiSkLzGCKKVZjQCpAFTuxIjtET2sVTYbTey1Mz+g0+NIrJ2TZKV2S0I8miCTZ5Vc9WletwVj1xKd0QIQhEgIQhABgmPmHbD0kOzNJshCpipm+0246s+yPxZnMUzMx6Re0glhbMpO3QzipF4SycVUnAFhXPcOcfOLHoxp84S5IJLsQoOYGOLEYYDEnkY5uKxDvw4GujSVs0iwdkbC9oJs0glJRobVPGDTBjSWhzVcwBmdpj7sfWrNZlloqIAqqAFAyAAoAI8PZ7QSWSQspMd7Nvdjmx+g3AARWfSL2yNnX7PJak1xVmGctTw4MfgMd4h8EqFPNLf3oLk3UlaJLW7tRftH2SygPN/1HOMuQB6xanrsMroOZAJiwSZd1QKlqbzSp5mlB4RVvRxoAWeyB2H3k6jtxC+wvga9WMWyHUszWaXMXOydkIQhDSghCEACEIQAIQhAAhCEACEI8to0pKRwjzUViKhWdQSOQJiG0twPVCMAxmJAQhEfpDT9nkD72dLTkWF7uUYnuEQ2luSlckIpvbfSeueXo+UavOZdbT2JYN415kCtOA5iIjtH6VQQUsimpw1rClPyIczzbwMSvo+7KtJDWm0VM+b71SyKTU3q+0xoTwwHGM0qiqvJDzfQaoZFml5FzVaAAZCMwhGoSIQhAAhCNdYK0qK503+EAHxPtFOabapsw1oztd/KrFBToFp3Re/RtoNUka8jbmVAPuorUoOpBJ7uEV3TdjCGbJbBpc5nl/iSbSo/obvaLf2Etl6yXB60ssKZVvEsvzI7o4mFt/6Hm31+fP7nQrP9LT2iT7RadSySGmNickXe7bh03k7hHxmVKa1WpdYatOmqGP5mAPSgPgIlNOW6daZxadgVJUJuShxA78zvp0jfs7ZaWuQf/VT+oRSvieNUSW1y1Olw4t8z7Cq0FBkMozCEd45ohCEACEIQAIQhAAhCEACEI0nTgilmNAASSdwGcAEf2g02tlkmY2JyRfebcOm8nhHxu32l50xpkw3mY1J+g4ADACPo1m0WdITjPngiQtVlJUi8OJpljnTMgDIY95/o5szeqZidGBH8wJ+McqvTq4ntR+Hl16m2lKFLR7ny6VaZieo7r+VmX5GOp01aP9+d/wC7M84v7+i6WcpzjqqnyhL9Fkr2p0w9Ag+hjMsJiF/Y116R82n26a/rTJjdXY/Mw0boOdaGuyZZc7yBRR+Zsh3x9bsXo8scvEoZh/GxI/hFFPhFhkSFRQqKFUZBQAB0AwjTTwMm7zYqWJS+FFQ7JejpLMRNnETJwxA9iWeIr6x/Ectw3xc4QjpQhGCtEySk5O7EI1dwBUkADMnACPNZ9JLN/Zba++PU7m9r92o5xZtLQix64idL9qbPZsJkwXvcXafwGXfSPfOsgcUYmnAEqO+mJ6VjnI0fKlDYlov5UA+Qiss3+tkSrcz57pf0lTZlVkKJS+8aM/8A2r8esVR7U7PfLsXrW8WN6v5s4+zaT0NItC3ZssGuTUow6NmI+P6X0a1nnvKbEoaV4jNT3ggxxMZTqxalKV175HQoSg9IqxPaKtzW37qaaz1X7tznMAxMtjvNKkHrWJTsradTaADgr7B5Guz8cO8xRrNaGluroaMpDA8waiL/AKTRZlyemAnIH6MfWHWvxjOptWqreL16r3oMlFfByZp2r0QFtJYDCYL372TfQ98eGw2W7NltwdT4MItdvXXWZJm8UPSuyw/ipEcLHShiuK7FbNHZ2a8yKTvCz8C4wjVWrGNZ18I9Qco3hGFasYgA2hCEACEIQAIQhAAiuaYmm0z1sqnYG1NI4Chu/LvI4RMaUtuqlM+8DAcScB8YiOx8jZmTDizNQnflX4ljGOvPNONHv1fh/I6mrRc/l4lglywoAAoAKADIAZARtCEbBIhCEACEIQAIrHaXtxLs1USkybwrsp+c8fwjHpEN2x7fUJk2ZuTzB8Qh/V4cY8PYbshryJ84fdA7Kn/UNcz+EHxPLPBUxEpy4dHfv7jTCkorPU+RK6C0POtxE+2sTKzSV6qtwYr7vCuJ40zvCIAAAKAYADICMgQjVSpKmu982JnNyYjR8x1+hjeONoHq0NMfoYYyhvMOXX6GPnfpJsP38uZSl9CDliUPkw8Iv7SjUbRz+hiqdv5dZco1rRjupmv9oxY1Xos0Yd2qI+cNKi/aBN/RsqvsO69xJb6iKfMkxc+ziXdHjnNb5U+kcOHwz8PujoT3XiTOh8bNNXhUjvFfmIjza8IkNAerN4YfJoq+jpxmTJaD2mUfHH4Vi1WLnTpPm016i4WUpX8T6GrYnA58uA5xmUc+v0EcgCPaOZ3VygJJJO0dx3+celucw7Jmev0EI5y1IalScK/ECEWTIO8IQiQEIQgAQhCACudrJ1SidWPyH1jyaDt2pY19Vs+XOJzTOi9aAV9ZfiOEQS2cg0IoeBjzuNdWjiOIvL8HRo5J08pbZc0MAQag742it2ea0vFT1G4xMWLSazMMm4cenGOlhsfCt2XpL3sZalFx1WqPZCEI6AgR899IHbOl6zSG5TXHxQH5nu4xLdvO1n2aXq5Z++cZj/TX3upyHed2PzLQeh3tdoWUm/FmzuqPWY/5iSI52KrtvhQ35/g1Uaa+OWxMdieyptcy84IkIdrdfOdwfU7h1j6/LlhQAAAAKADAADIAbo4aN0ckiUsqWKKooOPMniScSecemNOHoKlG3PmKq1HNiEIRoFCONoPq9f0tHaONp3dem4xD2BGpHM5V+DRXu261lSvzH+mLCU5/zdeXMxXu12Ilj8xzr7o4RixrtQl75j6C/URSZkqLRZ2uWKQvG+3ixp8DEI8gk0GZNB1OUS+n5wR1lA4SkVPAVPzEcGGlOT8F63+x0ZayS8/fzPfIteqsM+b+YDrdur/MwiM9Hlg1jNObJQVTrheI6AgfvGOfalm+y2WyJ+0nsGI5VrjwF5gf3DFw0To1ZEpZSHBFpWuZzLZZk1PfHWoUbyhfaK9XqY6k7J25v0PZI3dD8xGE3DkPkYKlN/8AN/aATn/N/bnHSMglna7j8GpGYxLFG7jvrvHLnCLIGeiEIRYgQhCABCEIAEcLTZFcYjHcd4jvCKzhGayyV0Sm1qiAtckoaHuPGI2a9MRFot0gOhXfSo67op02bHmcbh+DUVtnsdLDSUolp0NpLWob3rLnz4H5+Ee0MTwHxisdl2rOcY0ufJh5mLQ4ouHdHcwdSVSinLcxV4qM2kUDTvo1mzXeatoDuxqQ6lRyAIJoAKACm6J3sL2Z+ySKuBrpmLnOg9lAeXzJ5RYZROOfKooYzquBI/zgYZDDwjLPFakSqyksrN4Rptcj8POAmcQRD7ijeEIRICNJgxHX6GN40fMdfoYADUG74VisdpmBmADco5Zk/wBos7Kagim/6eUVHS029Nc86eGH0jl/5OdqSj3s14VXnc4aFswM6+2CygXY8LuXxx7oi9GqbXa8RgzF25KDUj5L3x6O0Nv+z2QSx+0tBvNxEtcvE/qiQ7JaFdbKWGzMnjA75aH1WHA0vMOd0Rio0c2Wn/0/svl9R852Tl5I9WhLJr7ZNtjCqg6mRhhcQkTJg/M16nKvGLRcHAR5LNZxLuogAVKKoG5QoAEe2O7TjZHPk7mjUG74VgtDu+FIMpqCOf08oyinGsXKmpG0Oh+awjLesOh+awgAwZ2NPLzhruXxXzjREBZqiuP6VjaZJFDgMjEakmddy+K+cNdy+K+cYEsEmo4fKNtSvAQagY13L4r5w13L4r5xoEGAphUx01K8BBqBjXcvivnDXcvivnGjyxXLh/UI6aleAg1A5Vq1acOHE84odsm7bfmPzMXu1MstS9MFBJ6BSY+ZiYXYAYsxoBxJPnHG/wAn/qvH7G3Cc2WjstZ6iY55KMuppiOIifu41oP5eH5420VYBJkqm8DE8ScSfGPXSOjh6HDpqL3M1SeaTZ4RL5bj7u/9+MXfw/0/98e+kKQ7ILueC7+Hj7u/9+OiHEYZfk4H8UeukaTFBp1+hgyWC413L4r5w13L4r5xnUrwEc1lC8RT/MItqBvruXxXzjVpuWGR4rwPON9SvARzlyxU4f5eaDUDS2Wy5LZuAwyzyG/jSKlIQO+0aKAWcncqirE93ziS7U2wKVlr+Zv0j5nwip9o7Wyyks0sEzrSQSBmJddheV9sei4xxMU+LXy8o+7fRG6iskL82ctGyTpPSDTGB1KkEjggwly+rUx/ej6VKYg5bqYFeNeMePs12dWy2dZeBb1nb3mOZ6DIchEkyAE0HsmOlQouCu93qzNUnmdlsjkGN6tMOq8Osd9dy+K+cFkrTIRh5Q4DMfMRos0KM67l8V84a7l8V84wssEmo3+UbaleAidQNQ9WHQ8OK8DCNJIx8f0wgQGFJvMOLZ4e4p+kbOSAwxOHLn5RqCbzUBO1up7g4mNmY7RukYcufPnEAZLGppvIxwwwjOIO81/t5xqxNTQE4jhw5mM3zUbJyPu8ucSBgMcMN54RnGgaprhhux3RgNyOZ4c4xeN0C6d3u+cQBmYxrlw4e8OcbAE1NSOHKhp3xrMbHI7uHvCONr0ismWzzKqi1JOzxwAFakk0AHEwNpasLXIPttpm5IEsYNMzHBRQnxNB4x4uxWhjT7Q4wAOrB38W+g7+UReiLC+kbSZ0wFZINO4DZlqemZ5neY+itKAUKBgMKDDClKD4Rz6VN16nGlstvyapy4cOGt+YKkUNScq9+HdG0w4RoV5N/F/9oFThUE4bjvw5x0TKbAUOeBHlGZm4ZVMcyvANXr/eNpi45E9DTjzEBBlRQ0rhTy84TjSmFcfoY1u5YN47qiu+Np27r9DASa4ihxNcx14cI1Lm8cPlhlGb5oNk7vd841YmpwO7hy5xDA6YgjM16R559rEtHdsABUnDDab4x3vmo2SM/d84pvabSTTpy2WTib21zapIB5KCSefSE16vDjdb8vEZThndjyS7QJjzLRONJUsF5nP3UHEnACPZ2L0O7zGt89fvZxOrX/bQrgRXKqgAfh/MY6poITnSzUJs8hg88/786lVT8qijHqozBpawccvayw9yM+Gw+TWW+/n/AB9bjatS+i9ozjdvVNc6bukGOJw9k8OUa3jdpdOX4fONmbHI+qfpG4zBaniKU/8A2Bc0y3jHDc0YVyPZO73eHWF40yI2uXvdYAM1NaZVOeHCMgkGmJHdhGpY1wBNDy4czGyua1ukYfh84kDSRn4/phCQcfH9MIEDMqaX+v6FjYk0YHd5RzYkFtmoJ/SB9IwWahAQ484i4HYGl7/N0EJria4VjnrDU7JxjCuR7B8YLgdFzHUwvGvKtKRzDt7pzPxiO0z2ilWVb87ZriFrVmI91d/XLnEOSSuyUm9ESNstCoC7kKqipJNAAGFYpE0zdLTsL0uxyjnkZhHDn/SDxNI6S7FaNJsJloVpVlBqkkVDTODMeHP+Ee1FvkyQihVlXVUUABoAOFBGeSdbfSP1/gamqfj9DpZrIkpESWoVVwAG7A/5WOz5gZRy1jYbJw8iIjLd2ss8qbcmPdZcwVY0qARkCMo0OcYLV2QpJyehLlaUoT41jMzcMqn6ExAP26sf+7v91/8AtiWsukFmosyXVkOIIGeY345xEakJaRdyXCS3R6GWmIJzG+uZpvgRU0rhTz8o1eYT7LZjhxHOAmGtbrZDhz584vdFTYChzwP9oy+Y6/QxoZhqNlt/DlzjDzDhRTgeXAwXA2DGvKpFPHygvrnpHO8a1ufGIzTvaEWVC7CrNgiVxY4ZcuJ+pAikpqKuyVFt2R5u1faU2eWFQ1nTRsACpWuF6m/gOJ7417JdnDIQu/7dxiTjcBJ2eZqKnicN2Pm7OdnpgmfarSt6e2KrulDdhxphT2RzrFnV2Hsn/CT9Yzwi5z4k/Jd3XxGykorJHzMWGQJaqq5UJ51JqSTvJLEk7zWOu/8Ae/RHNWIyT4wvt7pzr8KRqTEnQsa8gQKdaecZmZ/un6RyLH3D4xkuTmpypxguB0JOAGEC1VHUfMRyLnDYOHOF80pcO7fwMFwOtaBuv0EZQmpBx/z+0ci5x2TQwVyPYPjBcBJz8f0whJBriKZ/p8oRKBlc9IukHkSJM5P9O0IxG4gLMwPI5d8erRXbyxz1B1yy2piswhCDwqcD3GJbS2i0tMl5UwVVxQ0wI3gg7iCAe6Pmlv8ARHPBOpmy3XdfvI3fQMD8Iz1HVhLNBXTGwySVpaM+knTdnpXXyqcdYlPnEVpDt/YpVazlc8JdZhPeNkd5iiSPRLaidppKj8zMfAL9YseifRPIQgz3aceA+7TwBLHxiqqV5bRt4kuNNbs8U7t/arY5lWCQRxdqMVHE+wneTEv2f7ABH19rf7RPOO1VkU8q4sRxOA3ARabJYklIEloqKMlUADwEd4bGjrebu/Qq6nKKsIQhDxQj5p6TNGFZ6TgNmYt0n8S+a0/hMfS48Wl9FJaZLSpgwbfvU7mHMRnxFLi03HmNpTySufD4+i+jTTQMtrOx2lJZOak7QHRsf3uUU3TvZ2bZXpMFVrsuPVbv3HkceuceGy2ppbq6MVZTUEZgxwqU5YepdrxOjOKqwsj7xCKVob0lS2UC0Ao29lBZDzoNpemPWJv/AM52Olden81fClY70MRSkrqSObKlNO1iahFXtnpEsqeoXmHcFUive1I4paLfbPVX7HKPtGpmkfhBpTwHUxDxENo6vp7sTwpbvQldNdpkkEIoM2e3qykxYnde90RF2ewiS62u3sGnO6oijFJN40AXdhiSd2OZxM1obs7KswNwEufWmNtO3VvoI8uktFtapjq15JayyikqpvmZ67CuVAqgHA4tFZRm+1LfkuS8SYuK0W3NkxNtKqVDMAXNFB9o0JoOdAfCMG2JfuV2rt6mNbtaV8cIrf2GZaJVml2mU9VLCYeBCMqTFYHAk3SCMQY9mi7JPSe2u21SVdSaM5gv1o67nHLA58Yuqkm9tCrgktyRlaZktcuzAdZW5nt0zu8aUMZtGlpSXr7gXLoatdm96teu6ICyaGmf+GylulZ8g6xAaVvq7MF4UZSV/ejvpjRkw2JgFLTZkxJjhaE11iMQCcKKihR+URXiTy3tyv6beNy2SN7X52Jh9MSgoYuAC1wVBxbctKVryjZdJyjL1gdSlaVrvrS71rhTOsQ2lLPMmJKCiaStpluS4W8FXEtQYUFeFesc00eRKmSZ0qYSZus10rAsSbyzRQ1RlIUFabsKiJ4kr2sRkjYnhpCXq2mXqItbxNRdu+tUHEUjNqt6S1DOwVSQAdxJyHecogpdltE2WkmbiLzMzugN+Wh+6WYqkbTYE0OS0OJpHmmWKf8AYxIKOzSp8sK4A25STVZXxO5BSh93fWB1ZW25eoZF3ljGlZRltMvrcSoY19SmYb3ac42maRlqFJYbfqjElsK4KMThyiv2mxTRItkoyy7zQ7LMWlJpZLqhhXYZQFXhhXeY9CWeZLtMufcZ0NnWUwFL8pg16t3eDkaVOA3QcSXcGRd5NWS3JNBMtg1DQ0zU8GGYPIwiO0dYm+1Tp5UorrLQKfWa5eq7DdmAK40G6ENg21qUkknoShvcV8D5w2uK+B84gzLn6sr95fU2g1vesDrNSAa4+slOF3dGtqk2rVzVqzESSJbqbpdiRdvLUBXFMSMDWopiAvP0ZbL1J7a4r4HzjG1xXwPnEYbNN1jirar9opvG9UoV1WdaAi/3gRHGzWoyJQGs1l1r5LspvalaVJc1N+tPZrupWBza5MFG/Msu1xXwPnDa4r4HziBtotDa4oJm1Ka4CSjS3uoFUUa61TU1oCCDiQRG9rlTi865rA1ZZkm8bg2VvXgTS7WtQRU40xgz9GGXqTe1xXwPnDa4r4HziBtZtRWfQN95LfVAGjSnWoQbqXwQczQqccY99jVxNdtvVXForks1+rXrtSWApdFDhXLfEqV3azIcbI9+1xXwPnDa4r4HziBpaqG8GNZkqaLrYqt8a2TuyUVpvqcY7WizzSAw1mM9cA7AiVVb1QGwGBNM8e6DP0ZOXqSzqCLr3Tewocm5UOcQds7BWSYa6sofwMVH8Pq/CNms06p9fWCaLj3qpqr61Bxx+7BBBFS2PAxhJVrooBJrrGDMaGWbkwKkwe2l4oQcxSh4xSWWWko3LK8dmR7ejCz7pk4d6H9EdpHo1sqnEzH6uAP5QI9Typ90XNatZLLMvNeN83QrLiRVTfaq4U7qby5lrDVZa1llAARdExXUCYeTAs1NyqBnhC1SpJ/AWzz/AHHrsGgJUj9lKlqeN0lv4ia/GPdtcV8D5xFKs/7JNQ3jNVXVGBxmbJ1bBsMcVBJpiDujz2yTPoxl60KRKwLEteE1b5WrXgNXUEVAOFN8NuorRFLXerJ7a4r4HzhtcV8D5xG2MzFnGomFDLlgE1uhg02+aFiRhq86xxmyppnT8ZgUrSWRU0rLoSov3cG3EYmL5tOZWxL7XFfA+cZ2uK+B84hVs80iSWEwHWOJl2ZNoUCTrrUL1WrGWaVJFQK0Ecp32q5MBD7dx0utjL21Dyq4U2ADvqS+OUVz9GTl6k/tcV8D5w2uK+B84hXlThMqNYZGsWq3vvKXHDEEm9dv6s0rXBqYYHqJU4We0AF6nWamp+8AKC6C1a1v3iKmoBFYnN0ZGXqSm1xXwPnGdrivgfOIC1yZ91jL1oFyXgWJa+Ji3itWvAXL1cQDhTfHutqTNQgS9e1kuvrVuiYt8kFqkXa4E1pBm30YZSR2uK+B84bXFfA+cQwlz7+N8j7UDgSBqtSAaC8dnWVwjnIE9QrATSyzJpcMxIaXWaZagE0qfuqEUpjXhEZ+jJy9Sd2uK+B84bXFfA+cQSi0qFVw7FZysWQ4NLYEsu40VqilMrueMdJZnXiWSYWM4EbZVBKJFMAaVUYFSMTXPCJz9GGUmlvb6d1YxENY5U/7mt8TATryzVlsLjYqK0xe4RdAoK1plCLxldbFWrE6TCKT6SBNWzXtaQrOFuKLqlSrnbOJY4DgOW+LlZxsL0Hyisamabjba3qS4Wipd50hCKl20thE+yynJWRMf7zGgahWiseGOI8ompPJHMEI5nYtauDkQY2ikdt9HpZZcu02ZRJmI4GwAoYEHBgMDiBnuJi5WWdfRWpS8oNOFQDEQqXk4taoJRslJHWEIqjaYFqnzF1glWWSbrteuGc+OxfqKIKGtMT0MTOajbqRGLkWoGMxxsZS4NVdubrlLvdTCO0XRURiscrWjlaIwQ+8VvUHIVAr1w5GKl2MLG3W0O7TCrBQzGpIV5gGWAyyAAhcqmWUY23LxheLfcXOEIQ0oIQhAAjUzAMCRG0QUnsfZxJKTJauxremMAXJOJYOdoU3Y4RWTlyRZW5k7CKf6NbXMezzA5LKj3UJxwugkA8Bge+LhFaVTiQUu8mccknERqrg5EGKx2rtZe02ayAkLNa9NoSCyLXZqNxo1egjw9sLGti1Nqs6iWVcK6oLqupBNGUYH1SO/kIXOvlu0tFuWjTvZX1Zd4RrLeoBGRFfGNo0CjBMZijekVZqy5ZM03Xm3dWoupdoSL2ZY4bzTlF5hUamaTjba3qXlC0U+8QhHC1y3ZaI4Q72u3iB+EHCvM1HIwxlDtWEU3sA7GdbC7M5ExVvMasQpmgV/tCKUqnEjmLzjklY39KB/wCjX/lX+iZFskeqvQfKKb2hQTJ7q4DqDgG2gNlcgcszE52VcmU1STRqDkLq4DgIRTl+tLr9hkl+mve5NR57bYJc5Lk1FdeDAEdeRj0RG9pJhWyTipIIQ0INCOhjTNpRbYmO+hXNJ6Gl2icllkIBJlsGtDipFQCFlBjmaFsN1RF0UUFI4WCQqSkCqFAUYAADEVOAj0RSnTUbvmy05X0NJykqQMDQ060wil+jiShs82VMVTMSa15WUEiqqN/NSO6LvFB9ISiXNlvLFx2FGZdlmx3sMTCsR2LVO7l4jKXavDvPT2Ts+r0jbJcr9gu4eqrkqQBwI+8HQcousRvZ6zqlml3VVaqCaACpOZNMzziShlGGSFvP5lKks0gYpnY0/wDX6Q/5P/kmxYu0EwrIYgkGq4g0PrCKjoyWEnIyAKWZbxUULVYVqRn3wqtK1SPT+i9NdiXUv8azK0NM6YVyrurG0I1iCGs2irSP2lsY/kkyV+YaJhRhxjMIrGKjt9bkt3EVvTWldeWs8h1UerNnEi7LBzVMdpyMMMBXEgxOaQ/ZTPyN/SY+ff8AhUn/AGpf8C+UZ8RNrRcxtKKerLpoMyJY+z2chhLUElSGpeJ9Yj2iQT5YRKxAdkbIiS3uIq1bG6oFaDCtOpifh1L4EUn8TKb2rGp0hY7Q2EuurY7lqWzPRyf3THX0iLrJMqQuMybNUKOgap6CoiwaakK9nmB1DC6TRgCKgVGB5xU/R0oYzGYXmWiqxxKr7qk4gchGWpHtOn+/07x0H2VP9pdpUu6oA3ADwjeEI3GYpfpOP3Mj/m/Q0XSKLpyWJk9w4DhWNAwvBelcosfZmYTIxJO0Ria7hGSlK9WXX7D5rsL3uS8IRFdpJpWTUEg3hkacY0yllVxKV3YgPR8fvbb/AM36psYjx2JBLassBC2d3ZrnnTPfCMdGpkhlZoqQzSu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AutoShape 10" descr="data:image/jpeg;base64,/9j/4AAQSkZJRgABAQAAAQABAAD/2wCEAAkGBhQQEBQSExMSEhMVFhQTGBAWGBUVFRYZFxYXFhgUFxUZGyYfFxojGRUTIC8gJSgqLSwsFiAxNTAsNScrLCkBCQoKDQwNDQ8PDSkYFBgpKSkpKSkpKSkpKSkpKSkpKSkpKSkpKSkpKSkpKSkpKSkpKSkpKSkpKSkpKSkpKSkpKf/AABEIAMkA+wMBIgACEQEDEQH/xAAcAAEAAwADAQEAAAAAAAAAAAAABQYHAwQIAQL/xABREAABAwIDBAYFBAoQBwEAAAABAAIDBBEFEiEGEzFBByJRYXGBFDJSkaEjQmKSJENTcnOCsbLB0wgVGDM0NVRjdJOzwtHS4fAWZYOUoqPxF//EABUBAQEAAAAAAAAAAAAAAAAAAAAB/8QAFREBAQAAAAAAAAAAAAAAAAAAAAH/2gAMAwEAAhEDEQA/ANxREQEREBERAREQEREBERAREQEREBERAREQEuvj3gAk6Aakr8QEltzoTrbsvwHkLIORERAREQEREBERAREQEREBERAREQEREBERAREQEREBERAREQEREEfiUt3RwjjISXfg2WLvIksb+OpBV/Z+p9Jqamo4saRTRn6LOs9w++c4e4KwICIiAiIgIiICIiAiIgIiICIiAiIgIi/MjrAm17a2HHyQfS6y+ro4iN7A7dnUjMxw9ppzN+IXHgWMtqY83B7dHs7D2+B5f6IJJERAREQEREBERAVZ272mFJAWNPy0oLW/RB0L/LW3f4Kw1dU2JjpHGzWguJ7hqsP2pxCSorHZwQ7qgM9nMAWt8mlvxQazsTRbqggFrFzd4fxzm/IQPJTi46eEMY1o4NAaPIWXIgIiICIiAiIgIiICIiAiIgIiICIiAiL8S3t1bX7DwPd3IK9iU7qV+dusLzct9h3O3Zf/AHwVexKpdTTCrpyMjz1h8251LHD2TxHYfAKx1+IMOYEdU6SQu0c36Q7R3jhxVTxCN1MSW/KwP0seBv8ANd2O7+f5Ki94FtBHVx5mGzh60Z9Zp/SOw/8AxSaxhzXxO9IpXu6upA9dnaHN+c3v4dqt2zvSfFJZlTaF/De/aneJ+Z56d6KvKL8xyhwDmkOB1DgbgjtBHFfpQEREBERBWNtMRDdxCeEkrXPH0GOboe4uLfcVlDqne4g57vnVJJ8N7/grj0hVN67L7MMdvN8hP91Z/q2Vx5h5N++9wVR6NRdXDK9s8McreD2h3hcajxBuPJdpQEREBERAREQEREBERAREQEREBERAREQQe0GFtkFz1TwEvIdjXd3Yf9mlVDpaRxY9t43aZTqxw+ieB8PyLS6wnI6zBIbeoTbN2i9iqJU7Rxtu3dvLCbOgkDXtHgSbi3YR5hUV6WgD3bykks8a7kus8feE+sO4/FQ1bVRPcW1ETopRoZYgAb/zkDrAnvBaVZKvDqCcXjqPRnexIC5l+4nUe8qvY1QSBtjVU07RwtMxxA7AJLOHgEHBh2KTUZvTVYLb3ytdlv8AfQSga+APirVhvSxO2wliilHa0mN394fALMZ10ZHkcCR4aIN7pelSB3rxTMPdkePfmB+CkafpDo3cXvZ98x36AV5ybikrOEjvPrfA3XepNsJGH5SOOUecbvIt6vvaVB6Wosdgm/e5o3n2Q4ZvqnVd5YNgmJ09YQyJ5jmPCmmsC49kUo6rz3ENPYCrTg+1E9M7KSXsBsYn30tyBOrT8O5Uc/SVhTm1DKkatcwRuA5ZS45j3dZqolZD1s3kVusE0VZADYOY8atPEWOrT3ggKDxbo9hmDy0uZK5z35+LbuJOUs4ZdeWvegp+x21jqM5HXdATdzeJZ2vaPyjny146xDMHtDmkOa4BwcNQQRcEHmLLEajDn00xhlGV7fcRyc08wVdejrGi1zqN50sZYe4X68fkTmHcT2IL4iIoCIiAiIgIiICIiAiIgIiICIiAiIgKubTbJtqbvZ1ZOf0v9f8Ad1Y0QYpimz08ZsWH8nwP6FBVGGTfcpfqu/wW3bRbKRVretdjwNJW8fAjg4ePkQsq2j2FqqYnq71ntsufeziPj4qinVkJabOFj2c/9FGzKQqG20Oh7OB9yj5kHVeuErv0eHPndlY29hdzjo1oHFznHRoXa/a6NnPORxedG+TTy7zr3DgoqHigc71QfHh8VdY9sX7tu8bvJQ0B0hdbNbQOOlybWueZX4oNkaqeEztjEUAtaaW7Q65sN2z1n+Og71yxbJNuGufJK4kANHUBJNgABrx71Ud7CeleopQ5rIoS1xBs7eGxtbSzh3e5TuHdPJBtUUotzdE/UfiPGv1lb8K6LaCKJjX00cj7DM92ZxLudrnQX4KJ2k6FqWZhdS3p5eTcznRO7iDct8Rw7CoO5iM9NjlKZKSQGoiGZrT1ZGn7m9p1Ada1+Fxx4qm4TieR8NQNHRSgPHAgHqvHuKpDW1OF1W8ZmimhdYj8rXAaOY4W7iCD2FXWvqGTudUxDLHWQCpDPYlY7JMzxD9fxlRtyLp4TVbyJp5gBp8Q0X/Ku4oCIiAiIgIiICIiAiIgIiICIiAiIgIiIC+ObfQ69y+ogicR2Vpp/wB8iae+w/Toq7ifRpQRxukMZ6ovYZNTyHqdtleF1cUpN7C9g4uabePEfEBBhe0j2wgU0TWsFmySZQBcnVjTbkG5XeLvoi1l6OejxswbWVTc0d7xQH1XW+2vHMX9VvDmeSpu0oPpUwcCDmtY8RZoFlbpNuKutY2CjjFJExrWulzeqALAbwgBgtwAGY8lRZOkjF2RiOIva0ayEEgfRbp9ZUvZ3aWliq2STSEMZdwsx7ru4N0A5XJ8l+hgtLAc0wlrZjqS4uZGT26kOd4knwXyTGqYCzsPp2x8MwjY6172uQA7ked9EGq4LtbSVhtBOyRw1yatfbtyOAdbvspdeecdwhkVqqjLoiwh+VriQ3mHxOPWFvZJOnPktp2J2g9OoYZzbOQWvA4Z2EtdYcgSL+BUFN6XcGbnhnAF3h0Tu/Lq0nyLh5BVDZqEupHMH2qoeG/e1MBOX+sp/itC6TZg8wxcxnkd3C1gfcHnyVT2CaGUtTUP/e4JIZ3f9GOd+XzLmj8ZUaPsVPninPIVdVGPCOUxj8xWFU7okaf2ogc71pHTyk9pfNIbq4qAiIgIiICIiAiIgIiICIiAiIgIiICIiAiIgIuGrq2RMdJI4MY0XLjoAFmWKba1GJTilo80MbjYycJHDm4n5je4anmdbIO1t7s/STVbHmoEcp0lgja6WV4A6rgxly13Ik6Wt2ayuF1VLTMaG08gDeBfu9O8NDjY9/HtKjIaCKkBjiHc6Q+tIRxc4+N7BQuK4ld2QcBqfHkFR2Ns6oPnzj1ZGMlbfjlc0MI8Q+N1/vgojBcRjY6WOYZopo3Ru5lrvWY8d4cPiu7UPE9OIycskRc6GTUt63rwvtrkdYG44EAqMbhZAzO4+zxt580R0KafLFlPK4t3HW3xKuPRjjzKTDpGm7n+kS5WDsswXJ5C4Kz3EawBxAOg0XNBtG+nhDAWR2zEvtd13EuJudBx5DkirLtdjJDZHSOBmmGv83GRq4+zdvVA7C49l4vaXEDRYNDRi4nrHelSs+c2LTdMI5F2SPT6LguhSU4aBWVodub54qd9xLWPGoJB1bADYuefW4C91ybG0MuMYw2WbrgOFRKfmhrCMkYHJpcGNA7AexQbtsthnotFTwEWMcMbD98GjN/5XUoiICIiAiIgIiICIiAiIgIiICIiAiIgIiIC+OdYXOg7V9X4nga9rmOAc1wLS08CCLEHyQY1t7tia2Uxxk+jsPVH3Qj7Ye7sHZrxOnN0YVDWVD7+sQLeHWv8bfBWvFeiimkuYnPgPYOuz6rtfiq3L0XVsDw+GSJ5HAgljvcRb4qjlxGcsc5p4gkKuVbuuXcirLUYPXvFpqJziNN5HJFf87VRc2xNa/1aeQD6boW2/wDZ+hER7MRa3i4D4qLxnau7Sxmg5vPHwHYpr/gB1/sirp4Bzawunk+q0AfFd+gw+mpSDR00tVUDhVTNMhae2OFoytPYTr4oquYXstGyMT4lvmNkHyNLGQ2dw+6vv+9s5AGxN+7X9SYtSU2tHQxseOFRUONTIPpNY7qNPfqrI3YWurZDJKMhdqZJj1j+ILnysArds/0XU1MQ+X7JkGt3gCMHtEfD611Bln/A2I4hG6syulLrW3j7SyD2mB2mUcrkC3Ba70f7FNwymyGzp5LPlkHAnkxv0W3IHbcnmrQiAiIgIiICIiAiIgIiICIiAiIgIiICIiAiKF2nxeSBjBA0STOcXbvtjiG8lsBzLQIwfalYgmkUPjmLuZRmenLHFwiMbnXLCJHsAJtrlIdy1XZwrFRO1wIMcrDkkhPrMdx/GaRq1w0IN+4B30UBR4xI6DD3ktzVBjEmmhzU0kpsOXWY1diHGd36VviB6OTJcC14XM3jXW7rSM7zEUEuiq9fic0cdGJp2Uz5cxlkIjAa4Rl+7G80Fjp2nKuzXV7mUWeOobK4yRMFSBG4WknZGSA3qEgOPmNUE8Wr7ZQmDYlI51RE5zagwFobK0BuYuZm3TrHKHt0vaws9ug58WzNXLO1szqhkgc35WARhphksDuxrmYW3LS2S556cCFgRQOP4+6CWJrACxvytQT8yEu3QI7DmcX39mCRdjaGqexsTY37oyTMjMlmuIBa4mwdpfqgIJZFWDj8ooauQOje+ndKxs7R1JMjWnNluRcFxY6xtmY7hwEjiNbK6YU8Ba12TeSTOGYRsJLWhrLjM9xD7XNgGOJvoCEsigpZp6RzHSS+kQOeyNznNaySN0jgxjwWWa9mdzQRlBGa9zaynUBERAREQEREBERAREQEREBERAREQFATYI6oqpJpHzQhgEMW7flu0gPkkNr+s8tbY/cQean15n2n2xrWV1UxtZVNa2ona1olkAAErgAADoAAAg252CysopKVrXPEcse5cXAl0W9jlsST8zrs14iMdqlsVwtznNnhIZUMFgT6sjL3MMtvmnUh3Fh1F+s13FsbUOkw6ke9znvdTwuc9xJc4lgJJJ4klY30rbUVcGKzRxVVREwNhtGyR7Wi8TSbAG2pKDWqDDJRT4a1zCHQmMyNu05LUssZ1BsbPc0adq/ePYK+Wohcy27faOo14xxuE7NPnddroyOyoceSieh/EZajDGyTSPlfvZhne4udYOsBc66KM6a9rX0lPFDBI+KaZ+YvY4tc2OPjYjUXcWDwBQW3aCN29ppBC+drHSZmsDCRmjIBs9zRa6+YtSGqo8ggLQ6SHNBII9WNqI3PzNDi0gsDja+oXnWn2+r2Pa/0ypdlc12R0ry11iDlcCbEG1iO9encKxFtTBHOw3ZKxsjfBwBt46oI/BqKSmhkp2MZliB3DzZrHtIJY1+XUOaeq421FnakkDqxxvnqoZhSvpnszb6V5jGdm7c0QAscTKM7mOBOgyXGpsqF04Y/U01RTNgqJoQ6KQkRvcwEh4AJDTqqHhmM4vVZjBNiM2W2bdvmflve17HS9j7kVvDdmTUOnlnfPGZi6PdMkyt3LLsY0gXvmGZ5/Ckclx1mBPqaSCnqI96GS5JMxac8bBIxs3Hi4ZHdoce5Yzkx/wD5t75/8Vp9RVVMOzTpJXzx1Taclz3Fwma7PxLj1gbWRE5VUEzsOnpiwGRrHQsLcjWygAZHhosGEggEaAODraWJ7mIU8kU4qYmb27BFLCC1ry1rnOY+MuIaXNL5LtJFw/jdoBwbYra+tkxKkY+rqXsdPG1zHSyFrgXaggnUL0XWOIieRoQ1xv5FBDVLpa0sj3EkEIeySR8uQOdu3tkbHGxrncXNbdzraXAuTds+vKce29fp9nVfL7dJ/mXqtvAIPqIiAiIgIiICIiAiIgIiICIiAiIgLyftb/GFZ/Saj+1evWC8udImGOp8UqmOBGaV0rT2tlO8BH1iPFpRY9DbC/xXRf0aD+zasL6ZP45n+9h/smK+bC9LlFFQQw1D3RSwRtitke8PDBZrmlgPEAaG2t+WqyvbnaJuIV81S1pax5aGh3HKxoYC7sJy3tyug2roQ/ihn4Wf89ZJ0pbQemYnM4G8cXyDOy0d8xHi8vPhZaZs9VuwnZnfO6srmPkY08c87yItPBzHEdxWG0sL3vAja97/AFgGtL3G2t7AG6C6dIuxnoNNhz7WLoN3L+FB3pv3nePHhGFf+gnaDfUT6Vx61O+7fwcl3D3PEg9yyrG8UxOqiy1XpkkTTvLPicGtLQRmvkFrAu1712+iraD0PE4STaOb7Hf2dcjIfKQM8iUFm/ZBfwql/BSfntVQ2O6QZ8KEohZC7elhdvQ42yZgLZXN9oq3/sgv4VS/gpPz2qM6KtqqKhbUCsAJeYiz5Iy+qH5uANuLUHMen+t+5UX1Zf1q0zbiqMuATyGwL6VryBwu4Ncbd2qiv/1DBfZH/au/yLv7X4zFWYBUzwEmJ0Lw27Sz1X5D1TqNWlB56w3EH080c0ZAkjcHtJFxcG4uOat8nTNiTgWmSGxBB+Sbz0UFsVTtkxKkY9rXsdPG1zHAOa4F2oIOhC9F1mxtCInkUVICGON9zF2H6KDyywcPJexWcAvHMXLyXsZnAIV9RERBERAREQEREBERAREQEREBERAVb2x2CpsUYBMHNkZfJOywe0H5uoIc2/I+VlZEQYzN+x6dfqVot9KE3+Eimdm+gynp5GyVErqotIIiyiOK49ptyXjuJt2grTUQVbb3Yk4rFHDvzAxjzIQGB+Y5creLhawLvf3KN2E6KmYXUPn35nc6MxgFgZlu4En1jcnKB71e0Qcc8AexzHC7XAtI7QRYj3FZJ+57aOFc8W4fJNuOzXecVr6IKLtt0Yfto6Bz6ksdDGYyRGDnJIJfbOMuo4a8VWv3PTf5a/8AqW/rFr6IMg/c9N/lr/6lv6xXSm2DDMIOGb4kFkjN/kF+vI6S+TNyzW4q1ogy7Aug9tLVQ1Hpbn7qRsmTdAZspva+fRabPFmY5vC4Iv4iy5EQY+39j00W+zX6W+0t/WLXwF9RAREQEREBERARE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18 Rectángulo"/>
          <p:cNvSpPr/>
          <p:nvPr/>
        </p:nvSpPr>
        <p:spPr>
          <a:xfrm>
            <a:off x="611560" y="160338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 smtClean="0">
                <a:latin typeface="Arial Black" pitchFamily="34" charset="0"/>
              </a:rPr>
              <a:t> </a:t>
            </a:r>
            <a:r>
              <a:rPr lang="es-MX" dirty="0" smtClean="0">
                <a:latin typeface="Arial Black" pitchFamily="34" charset="0"/>
              </a:rPr>
              <a:t>Ejemplo: </a:t>
            </a:r>
            <a:r>
              <a:rPr lang="es-MX" dirty="0" smtClean="0"/>
              <a:t>Determinar qué tipo de asimetría tiene la siguiente distribución:  6, 9, 9, 12, 12, 12, 15 y 17. y mencionar el tipo de asimetría</a:t>
            </a:r>
            <a:endParaRPr lang="es-MX" dirty="0"/>
          </a:p>
        </p:txBody>
      </p:sp>
      <p:graphicFrame>
        <p:nvGraphicFramePr>
          <p:cNvPr id="11" name="1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68277"/>
              </p:ext>
            </p:extLst>
          </p:nvPr>
        </p:nvGraphicFramePr>
        <p:xfrm>
          <a:off x="2627784" y="1484784"/>
          <a:ext cx="6216352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088"/>
                <a:gridCol w="1554088"/>
                <a:gridCol w="1554088"/>
                <a:gridCol w="1554088"/>
              </a:tblGrid>
              <a:tr h="323788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rial" pitchFamily="34" charset="0"/>
                          <a:cs typeface="Arial" pitchFamily="34" charset="0"/>
                        </a:rPr>
                        <a:t>X – X 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rial" pitchFamily="34" charset="0"/>
                          <a:cs typeface="Arial" pitchFamily="34" charset="0"/>
                        </a:rPr>
                        <a:t>(X-X )²</a:t>
                      </a:r>
                      <a:endParaRPr lang="es-MX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9888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11.5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-5.5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30.25</a:t>
                      </a:r>
                    </a:p>
                  </a:txBody>
                  <a:tcPr marL="0" marR="0" marT="0" marB="0" anchor="b"/>
                </a:tc>
              </a:tr>
              <a:tr h="29888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>
                          <a:latin typeface="Arial" pitchFamily="34" charset="0"/>
                          <a:cs typeface="Arial" pitchFamily="34" charset="0"/>
                        </a:rPr>
                        <a:t>11.5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-2.5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6.25</a:t>
                      </a:r>
                    </a:p>
                  </a:txBody>
                  <a:tcPr marL="0" marR="0" marT="0" marB="0" anchor="b"/>
                </a:tc>
              </a:tr>
              <a:tr h="29888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>
                          <a:latin typeface="Arial" pitchFamily="34" charset="0"/>
                          <a:cs typeface="Arial" pitchFamily="34" charset="0"/>
                        </a:rPr>
                        <a:t>11.5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-2.5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6.25</a:t>
                      </a:r>
                    </a:p>
                  </a:txBody>
                  <a:tcPr marL="0" marR="0" marT="0" marB="0" anchor="b"/>
                </a:tc>
              </a:tr>
              <a:tr h="29888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>
                          <a:latin typeface="Arial" pitchFamily="34" charset="0"/>
                          <a:cs typeface="Arial" pitchFamily="34" charset="0"/>
                        </a:rPr>
                        <a:t>11.5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</a:p>
                  </a:txBody>
                  <a:tcPr marL="0" marR="0" marT="0" marB="0" anchor="b"/>
                </a:tc>
              </a:tr>
              <a:tr h="29888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11.5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</a:p>
                  </a:txBody>
                  <a:tcPr marL="0" marR="0" marT="0" marB="0" anchor="b"/>
                </a:tc>
              </a:tr>
              <a:tr h="29888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11.5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</a:p>
                  </a:txBody>
                  <a:tcPr marL="0" marR="0" marT="0" marB="0" anchor="b"/>
                </a:tc>
              </a:tr>
              <a:tr h="29888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11.5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3.5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12.25</a:t>
                      </a:r>
                    </a:p>
                  </a:txBody>
                  <a:tcPr marL="0" marR="0" marT="0" marB="0" anchor="b"/>
                </a:tc>
              </a:tr>
              <a:tr h="29888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11.5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5.5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30.25</a:t>
                      </a:r>
                    </a:p>
                  </a:txBody>
                  <a:tcPr marL="0" marR="0" marT="0" marB="0" anchor="b"/>
                </a:tc>
              </a:tr>
              <a:tr h="29888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20 CuadroTexto"/>
          <p:cNvSpPr txBox="1"/>
          <p:nvPr/>
        </p:nvSpPr>
        <p:spPr>
          <a:xfrm>
            <a:off x="0" y="1916832"/>
            <a:ext cx="2135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X = 92/8 = 11.5</a:t>
            </a:r>
            <a:endParaRPr lang="es-MX" dirty="0"/>
          </a:p>
        </p:txBody>
      </p:sp>
      <p:sp>
        <p:nvSpPr>
          <p:cNvPr id="13" name="21 CuadroTexto"/>
          <p:cNvSpPr txBox="1"/>
          <p:nvPr/>
        </p:nvSpPr>
        <p:spPr>
          <a:xfrm>
            <a:off x="0" y="2724808"/>
            <a:ext cx="3446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</a:t>
            </a:r>
            <a:r>
              <a:rPr lang="es-MX" dirty="0" smtClean="0"/>
              <a:t>= √86/8 = √10.75 =  3.28</a:t>
            </a:r>
            <a:endParaRPr lang="es-MX" dirty="0"/>
          </a:p>
        </p:txBody>
      </p:sp>
      <p:sp>
        <p:nvSpPr>
          <p:cNvPr id="14" name="23 CuadroTexto"/>
          <p:cNvSpPr txBox="1"/>
          <p:nvPr/>
        </p:nvSpPr>
        <p:spPr>
          <a:xfrm>
            <a:off x="53504" y="3442494"/>
            <a:ext cx="2988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Me = 8+1/2 = 4.5 = 12</a:t>
            </a:r>
            <a:endParaRPr lang="es-MX" dirty="0"/>
          </a:p>
        </p:txBody>
      </p:sp>
      <p:sp>
        <p:nvSpPr>
          <p:cNvPr id="15" name="24 CuadroTexto"/>
          <p:cNvSpPr txBox="1"/>
          <p:nvPr/>
        </p:nvSpPr>
        <p:spPr>
          <a:xfrm>
            <a:off x="1928430" y="5502424"/>
            <a:ext cx="6243970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Asimetría = 3(11.5-12) /3.28 = -</a:t>
            </a:r>
            <a:r>
              <a:rPr lang="es-MX" dirty="0" smtClean="0"/>
              <a:t>0.46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Coeficiente Negativo</a:t>
            </a:r>
          </a:p>
          <a:p>
            <a:pPr algn="ctr"/>
            <a:endParaRPr lang="es-MX" dirty="0"/>
          </a:p>
        </p:txBody>
      </p:sp>
      <p:cxnSp>
        <p:nvCxnSpPr>
          <p:cNvPr id="16" name="26 Conector recto"/>
          <p:cNvCxnSpPr/>
          <p:nvPr/>
        </p:nvCxnSpPr>
        <p:spPr bwMode="auto">
          <a:xfrm>
            <a:off x="4860032" y="1556792"/>
            <a:ext cx="288032" cy="0"/>
          </a:xfrm>
          <a:prstGeom prst="line">
            <a:avLst/>
          </a:prstGeom>
          <a:solidFill>
            <a:schemeClr val="bg1"/>
          </a:solidFill>
          <a:ln w="38100" cap="sq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28 Conector recto"/>
          <p:cNvCxnSpPr/>
          <p:nvPr/>
        </p:nvCxnSpPr>
        <p:spPr bwMode="auto">
          <a:xfrm>
            <a:off x="0" y="1916832"/>
            <a:ext cx="288032" cy="0"/>
          </a:xfrm>
          <a:prstGeom prst="line">
            <a:avLst/>
          </a:prstGeom>
          <a:solidFill>
            <a:schemeClr val="bg1"/>
          </a:solidFill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29 Conector recto"/>
          <p:cNvCxnSpPr/>
          <p:nvPr/>
        </p:nvCxnSpPr>
        <p:spPr bwMode="auto">
          <a:xfrm>
            <a:off x="8028384" y="1556792"/>
            <a:ext cx="288032" cy="0"/>
          </a:xfrm>
          <a:prstGeom prst="line">
            <a:avLst/>
          </a:prstGeom>
          <a:solidFill>
            <a:schemeClr val="bg1"/>
          </a:solidFill>
          <a:ln w="38100" cap="sq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30 Conector recto"/>
          <p:cNvCxnSpPr/>
          <p:nvPr/>
        </p:nvCxnSpPr>
        <p:spPr bwMode="auto">
          <a:xfrm>
            <a:off x="6588224" y="1556792"/>
            <a:ext cx="288032" cy="0"/>
          </a:xfrm>
          <a:prstGeom prst="line">
            <a:avLst/>
          </a:prstGeom>
          <a:solidFill>
            <a:schemeClr val="bg1"/>
          </a:solidFill>
          <a:ln w="38100" cap="sq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7815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115616" y="1988840"/>
            <a:ext cx="68407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</a:t>
            </a:r>
            <a:r>
              <a:rPr lang="es-MX" sz="2800" dirty="0" smtClean="0"/>
              <a:t>n la estadística se utilizan varias medidas, entre las que se encuentran las de asimetría, los cuales son indicadores que permiten conocer que presentan </a:t>
            </a:r>
            <a:r>
              <a:rPr lang="es-MX" sz="2800" dirty="0" smtClean="0"/>
              <a:t>son indicadores que permiten establecer el grado de asimetría que representa una distribución de datos de una variable sin tener que hacer su representación gráfica. </a:t>
            </a:r>
            <a:endParaRPr lang="es-MX" sz="2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000" b="1" dirty="0" err="1"/>
              <a:t>Berenson</a:t>
            </a:r>
            <a:r>
              <a:rPr lang="es-ES" sz="2000" b="1" dirty="0"/>
              <a:t> M. et al   (2001) Estadística para la Administración. México: PEARSON</a:t>
            </a:r>
          </a:p>
          <a:p>
            <a:pPr algn="just"/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 smtClean="0"/>
              <a:t>Kazmier L. (2005) Estadística Aplicada  a la Administración y a la Economía. México: Mc Graw Hill</a:t>
            </a:r>
          </a:p>
          <a:p>
            <a:pPr algn="just"/>
            <a:endParaRPr lang="es-ES" sz="2400" b="1" dirty="0" smtClean="0"/>
          </a:p>
          <a:p>
            <a:pPr algn="just"/>
            <a:endParaRPr lang="es-ES" sz="2400" b="1" dirty="0" smtClean="0"/>
          </a:p>
          <a:p>
            <a:pPr algn="just"/>
            <a:r>
              <a:rPr lang="es-ES" sz="2400" b="1" dirty="0" smtClean="0"/>
              <a:t>Levin K. &amp; Rubin D. (2010) Estadística Para Administración y Economía. México: Pearson</a:t>
            </a:r>
            <a:endParaRPr lang="es-MX" sz="2400" dirty="0" smtClean="0"/>
          </a:p>
          <a:p>
            <a:pPr lvl="0" algn="just"/>
            <a:endParaRPr lang="es-ES" sz="2400" b="1" dirty="0" smtClean="0"/>
          </a:p>
          <a:p>
            <a:pPr algn="just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260648"/>
            <a:ext cx="8208663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Medidas de Dispersión </a:t>
            </a:r>
            <a:endParaRPr lang="es-MX" sz="2800" b="1" dirty="0" smtClean="0">
              <a:solidFill>
                <a:srgbClr val="151515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solidFill>
                <a:srgbClr val="151515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 (Abstract)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MX" sz="2400" dirty="0" smtClean="0"/>
              <a:t>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Las medidas de Asimetría permiten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identificar las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características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de la distribución de datos sin necesidad de generar el gráfico.</a:t>
            </a:r>
          </a:p>
          <a:p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es-MX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/>
              <a:t>Symmetry measures allow to identify the characteristics of the distribution of data without having to generate the </a:t>
            </a:r>
            <a:r>
              <a:rPr lang="en-US" sz="2400" dirty="0" smtClean="0"/>
              <a:t>graph</a:t>
            </a:r>
          </a:p>
          <a:p>
            <a:pPr algn="just">
              <a:buFont typeface="Arial" pitchFamily="34" charset="0"/>
              <a:buChar char="•"/>
            </a:pPr>
            <a:endParaRPr lang="es-MX" sz="2400" dirty="0" smtClean="0"/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Asimetría y distribución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err="1"/>
              <a:t>Asymmetry</a:t>
            </a:r>
            <a:r>
              <a:rPr lang="es-MX" sz="2000" dirty="0"/>
              <a:t> and </a:t>
            </a:r>
            <a:r>
              <a:rPr lang="es-MX" sz="2000" dirty="0" err="1"/>
              <a:t>distribution</a:t>
            </a:r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/>
              <a:t>Proporcionar al estudiante los elementos cuantitativos necesarios para la aplicación de metodologías estadísticas a la investigación aplicada y para la toma de decisiones en la organización.</a:t>
            </a:r>
            <a:endParaRPr lang="es-MX" sz="2800" dirty="0" smtClean="0"/>
          </a:p>
          <a:p>
            <a:pPr algn="ctr"/>
            <a:r>
              <a:rPr lang="es-ES" sz="2800" b="1" dirty="0" smtClean="0"/>
              <a:t> </a:t>
            </a:r>
            <a:endParaRPr lang="es-MX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Estadística Descriptiva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/>
              <a:t>Proporcionar los elementos conceptuales e instrumentales del proceso de recopilación, organización, procesamientos, presentación y análisis de la información para la correcta toma de decisiones.</a:t>
            </a:r>
            <a:endParaRPr lang="es-MX" sz="2800" dirty="0" smtClean="0"/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1.5  </a:t>
            </a:r>
            <a:r>
              <a:rPr lang="es-ES" sz="2800" dirty="0" smtClean="0"/>
              <a:t>Medidas de </a:t>
            </a:r>
            <a:r>
              <a:rPr lang="es-ES" sz="2800" dirty="0" smtClean="0"/>
              <a:t>Asimetría y </a:t>
            </a:r>
            <a:r>
              <a:rPr lang="es-ES" sz="2800" dirty="0" err="1" smtClean="0"/>
              <a:t>Curtosis</a:t>
            </a:r>
            <a:endParaRPr lang="es-ES" sz="2800" dirty="0" smtClean="0"/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Las tablas de frecuencias y las representaciones gráficas representan un primer resumen de la información  que contienen nuestros datos, pero podríamos necesitar  resumirla aún más en una sola característica o valor. 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Para ello se definen una serie de medidas que resumen  dicha información, entre las que se encuentran las  medidas de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Asimetría.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491880" y="1844824"/>
            <a:ext cx="2339752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3644280" y="1997224"/>
            <a:ext cx="2339752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1075076" y="404664"/>
            <a:ext cx="72168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Medidas de </a:t>
            </a:r>
            <a:r>
              <a:rPr lang="es-E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Asimetría</a:t>
            </a:r>
            <a:endParaRPr lang="es-E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Pergamino horizontal 7"/>
          <p:cNvSpPr/>
          <p:nvPr/>
        </p:nvSpPr>
        <p:spPr>
          <a:xfrm>
            <a:off x="2195736" y="1844824"/>
            <a:ext cx="5688632" cy="1368152"/>
          </a:xfrm>
          <a:prstGeom prst="horizontalScroll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>
                <a:latin typeface="Arial" pitchFamily="34" charset="0"/>
                <a:cs typeface="Arial" pitchFamily="34" charset="0"/>
              </a:rPr>
              <a:t>Las medidas de Asimetría permiten identificar las características de la distribución de datos sin necesidad de generar el gráfico.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2" name="Picture 8" descr="https://encrypted-tbn1.gstatic.com/images?q=tbn:ANd9GcRvLDkxNvDrN2wQiGnoiRgmkYLsVbiPXvZwi0TARytD-CnyziZF4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57104"/>
            <a:ext cx="2324100" cy="19621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0.gstatic.com/images?q=tbn:ANd9GcT3pUdn7KsTD2y7nk9jowkJOjyBpYpjARaOKsJIVKzZYOTedPG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363" y="4057104"/>
            <a:ext cx="2457450" cy="1857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lamada de flecha hacia abajo 9"/>
          <p:cNvSpPr/>
          <p:nvPr/>
        </p:nvSpPr>
        <p:spPr>
          <a:xfrm>
            <a:off x="3104710" y="3308138"/>
            <a:ext cx="3114092" cy="987641"/>
          </a:xfrm>
          <a:prstGeom prst="downArrowCallou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3491880" y="1844824"/>
            <a:ext cx="2339752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5" name="12 CuadroTexto"/>
          <p:cNvSpPr txBox="1"/>
          <p:nvPr/>
        </p:nvSpPr>
        <p:spPr>
          <a:xfrm>
            <a:off x="1581523" y="1822339"/>
            <a:ext cx="6336704" cy="1200329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Mide la desviación respecto de la simetría expresando la diferencia entre la media y la mediana</a:t>
            </a:r>
            <a:endParaRPr lang="es-MX" sz="2400" dirty="0"/>
          </a:p>
        </p:txBody>
      </p:sp>
      <p:sp>
        <p:nvSpPr>
          <p:cNvPr id="6" name="16 CuadroTexto"/>
          <p:cNvSpPr txBox="1"/>
          <p:nvPr/>
        </p:nvSpPr>
        <p:spPr>
          <a:xfrm>
            <a:off x="3189993" y="4661265"/>
            <a:ext cx="3119764" cy="923330"/>
          </a:xfrm>
          <a:prstGeom prst="rect">
            <a:avLst/>
          </a:prstGeom>
          <a:solidFill>
            <a:srgbClr val="C0000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Asimetría =  3(</a:t>
            </a:r>
            <a:r>
              <a:rPr lang="es-MX" u="sng" dirty="0" smtClean="0">
                <a:solidFill>
                  <a:schemeClr val="bg1"/>
                </a:solidFill>
              </a:rPr>
              <a:t>X – Me)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                       </a:t>
            </a:r>
            <a:r>
              <a:rPr lang="el-GR" dirty="0" smtClean="0">
                <a:solidFill>
                  <a:schemeClr val="bg1"/>
                </a:solidFill>
              </a:rPr>
              <a:t>σ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                     </a:t>
            </a:r>
            <a:endParaRPr lang="es-MX" dirty="0">
              <a:solidFill>
                <a:schemeClr val="bg1"/>
              </a:solidFill>
            </a:endParaRPr>
          </a:p>
        </p:txBody>
      </p:sp>
      <p:cxnSp>
        <p:nvCxnSpPr>
          <p:cNvPr id="7" name="19 Conector recto"/>
          <p:cNvCxnSpPr/>
          <p:nvPr/>
        </p:nvCxnSpPr>
        <p:spPr bwMode="auto">
          <a:xfrm>
            <a:off x="4579410" y="4674227"/>
            <a:ext cx="216024" cy="0"/>
          </a:xfrm>
          <a:prstGeom prst="line">
            <a:avLst/>
          </a:prstGeom>
          <a:solidFill>
            <a:schemeClr val="bg1"/>
          </a:solidFill>
          <a:ln w="28575" cap="sq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20 Rectángulo"/>
          <p:cNvSpPr/>
          <p:nvPr/>
        </p:nvSpPr>
        <p:spPr>
          <a:xfrm>
            <a:off x="3967561" y="3465427"/>
            <a:ext cx="1388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800" dirty="0" smtClean="0"/>
              <a:t>Formula</a:t>
            </a:r>
            <a:endParaRPr lang="es-MX" sz="2800" dirty="0"/>
          </a:p>
        </p:txBody>
      </p:sp>
      <p:sp>
        <p:nvSpPr>
          <p:cNvPr id="9" name="Rectángulo 8"/>
          <p:cNvSpPr/>
          <p:nvPr/>
        </p:nvSpPr>
        <p:spPr>
          <a:xfrm>
            <a:off x="1375939" y="467673"/>
            <a:ext cx="67478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Coeficiente de Pearson</a:t>
            </a:r>
            <a:endParaRPr lang="es-E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227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51720" y="404664"/>
            <a:ext cx="51924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Tipos de medidas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491880" y="1844824"/>
            <a:ext cx="2339752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MX" dirty="0"/>
          </a:p>
        </p:txBody>
      </p:sp>
      <p:graphicFrame>
        <p:nvGraphicFramePr>
          <p:cNvPr id="5" name="11 Diagrama"/>
          <p:cNvGraphicFramePr/>
          <p:nvPr>
            <p:extLst>
              <p:ext uri="{D42A27DB-BD31-4B8C-83A1-F6EECF244321}">
                <p14:modId xmlns:p14="http://schemas.microsoft.com/office/powerpoint/2010/main" val="2024902927"/>
              </p:ext>
            </p:extLst>
          </p:nvPr>
        </p:nvGraphicFramePr>
        <p:xfrm>
          <a:off x="323528" y="1246597"/>
          <a:ext cx="7764524" cy="542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14 Conector recto"/>
          <p:cNvCxnSpPr/>
          <p:nvPr/>
        </p:nvCxnSpPr>
        <p:spPr bwMode="auto">
          <a:xfrm>
            <a:off x="3059832" y="4221088"/>
            <a:ext cx="72008" cy="0"/>
          </a:xfrm>
          <a:prstGeom prst="line">
            <a:avLst/>
          </a:prstGeom>
          <a:solidFill>
            <a:schemeClr val="bg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15 Conector recto"/>
          <p:cNvCxnSpPr/>
          <p:nvPr/>
        </p:nvCxnSpPr>
        <p:spPr bwMode="auto">
          <a:xfrm flipH="1">
            <a:off x="2987824" y="5229200"/>
            <a:ext cx="72008" cy="0"/>
          </a:xfrm>
          <a:prstGeom prst="line">
            <a:avLst/>
          </a:prstGeom>
          <a:solidFill>
            <a:schemeClr val="bg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40909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pssfree.com/curso-de-spss/curso/5-1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6768752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263336" y="332656"/>
            <a:ext cx="6473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Medidas de Asimetría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58339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551</Words>
  <Application>Microsoft Office PowerPoint</Application>
  <PresentationFormat>Presentación en pantalla (4:3)</PresentationFormat>
  <Paragraphs>135</Paragraphs>
  <Slides>12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Algerian</vt:lpstr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Windows User</cp:lastModifiedBy>
  <cp:revision>57</cp:revision>
  <dcterms:created xsi:type="dcterms:W3CDTF">2012-08-07T16:35:15Z</dcterms:created>
  <dcterms:modified xsi:type="dcterms:W3CDTF">2015-08-01T22:08:23Z</dcterms:modified>
</cp:coreProperties>
</file>